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9" d="100"/>
          <a:sy n="119" d="100"/>
        </p:scale>
        <p:origin x="-14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hyperlink" Target="ieee_german_emc_chapter_emvbootcamp_flye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EMC GERMAN CHAPTER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Christian Schuster (Chair)</a:t>
            </a:r>
          </a:p>
          <a:p>
            <a:r>
              <a:rPr lang="en-US" dirty="0" smtClean="0"/>
              <a:t>Matthias Tröscher (Vice Chair)</a:t>
            </a:r>
            <a:endParaRPr lang="en-US" dirty="0"/>
          </a:p>
        </p:txBody>
      </p:sp>
      <p:pic>
        <p:nvPicPr>
          <p:cNvPr id="1026" name="Picture 2" descr="http://www.tvmuellheim.ch/korbball/wp-content/uploads/sites/14/2015/08/Korbb-Deutschland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93" r="-3339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amd-dachdeckerei.info/dachdecker_in_muenchen_de/images/Muenchen.Panorama-1728x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42" y="4887585"/>
            <a:ext cx="3767132" cy="18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uru-guru.de/wp-content/uploads/2012/02/frankf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4" y="5100452"/>
            <a:ext cx="2260999" cy="15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in Pictures</a:t>
            </a:r>
            <a:endParaRPr lang="en-US" dirty="0"/>
          </a:p>
        </p:txBody>
      </p:sp>
      <p:pic>
        <p:nvPicPr>
          <p:cNvPr id="2050" name="Picture 2" descr="http://media02.hongkiat.com/awe-inspiring_landmarks/The-Brandenburg-Gate-panoramic-photograph-by-Gdphot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52" y="2015380"/>
            <a:ext cx="4845390" cy="189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wondermondo.com/Images/Europe/Germany/SchleswigHosltein/Sy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38" y="3531453"/>
            <a:ext cx="2960375" cy="156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wondermondo.com/Images/Europe/Germany/NorthRhineWestphalia/FreudenbergAlterFleck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77" y="3374526"/>
            <a:ext cx="2689754" cy="17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wondermondo.com/Images/Europe/Germany/Brandenburg/PotsdamNeuesPala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60" y="1919786"/>
            <a:ext cx="2399541" cy="13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ondermondo.com/Images/Europe/Germany/Bavaria/Neuschwanste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4" y="1919786"/>
            <a:ext cx="2314748" cy="15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ondermondo.com/Images/Europe/Germany/Bavaria/OttobeurenBasilic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9" y="3374526"/>
            <a:ext cx="1888967" cy="13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ecielo.com/wp-content/uploads/2009/04/cathedral-of-cologne-and-hohenzollern-bridge-are-two-significant-landmarks-in-cologne-german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0" y="4767639"/>
            <a:ext cx="2834055" cy="1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sehenswuerdigkeiten-in-deutschland.de/pics/Speicherstad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19" y="308836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Committee</a:t>
            </a:r>
            <a:endParaRPr lang="en-US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066919"/>
            <a:ext cx="5111750" cy="51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Election to Executive Committee in Q1/2016</a:t>
            </a:r>
          </a:p>
          <a:p>
            <a:endParaRPr lang="en-US" dirty="0"/>
          </a:p>
          <a:p>
            <a:r>
              <a:rPr lang="en-US" dirty="0" smtClean="0"/>
              <a:t>Novelty in Germany: members from both  academia and industry</a:t>
            </a:r>
          </a:p>
          <a:p>
            <a:endParaRPr lang="en-US" dirty="0"/>
          </a:p>
          <a:p>
            <a:r>
              <a:rPr lang="en-US" dirty="0" smtClean="0"/>
              <a:t>All committee members with industrial background</a:t>
            </a:r>
          </a:p>
          <a:p>
            <a:endParaRPr lang="en-US" dirty="0"/>
          </a:p>
          <a:p>
            <a:r>
              <a:rPr lang="en-US" dirty="0" smtClean="0"/>
              <a:t>Well balanced between software and hardware EMC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Homepage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74" y="2120900"/>
            <a:ext cx="4977251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Annual </a:t>
            </a:r>
            <a:r>
              <a:rPr lang="en-US" sz="2400" b="1" dirty="0" smtClean="0"/>
              <a:t>Member </a:t>
            </a:r>
            <a:r>
              <a:rPr lang="en-US" sz="2400" b="1" dirty="0"/>
              <a:t>M</a:t>
            </a:r>
            <a:r>
              <a:rPr lang="en-US" sz="2400" b="1" dirty="0" smtClean="0"/>
              <a:t>eeting </a:t>
            </a:r>
            <a:r>
              <a:rPr lang="en-US" sz="2400" dirty="0" smtClean="0"/>
              <a:t>in Nov 2015 at Technical University Wuppertal</a:t>
            </a:r>
          </a:p>
          <a:p>
            <a:r>
              <a:rPr lang="en-US" sz="2400" b="1" dirty="0" smtClean="0"/>
              <a:t>Distinguished Lectures </a:t>
            </a:r>
            <a:r>
              <a:rPr lang="en-US" sz="2400" dirty="0" smtClean="0"/>
              <a:t>in April 2016</a:t>
            </a:r>
          </a:p>
          <a:p>
            <a:pPr lvl="1"/>
            <a:r>
              <a:rPr lang="en-US" sz="2000" dirty="0"/>
              <a:t>“What I Wish I Knew about EMC Simulation when I First Started” by </a:t>
            </a:r>
            <a:r>
              <a:rPr lang="en-US" sz="2000" b="1" dirty="0"/>
              <a:t>Scott </a:t>
            </a:r>
            <a:r>
              <a:rPr lang="en-US" sz="2000" b="1" dirty="0" smtClean="0"/>
              <a:t>Piper</a:t>
            </a:r>
          </a:p>
          <a:p>
            <a:pPr lvl="1"/>
            <a:r>
              <a:rPr lang="en-US" sz="2000" dirty="0" smtClean="0"/>
              <a:t>“EMC </a:t>
            </a:r>
            <a:r>
              <a:rPr lang="en-US" sz="2000" dirty="0"/>
              <a:t>Issues of Tomorrow’s New Automotive Technologies – Impacts on Specifications, Design and Validations” by </a:t>
            </a:r>
            <a:r>
              <a:rPr lang="en-US" sz="2000" b="1" dirty="0"/>
              <a:t>Marco </a:t>
            </a:r>
            <a:r>
              <a:rPr lang="en-US" sz="2000" b="1" dirty="0" smtClean="0"/>
              <a:t>Klingler</a:t>
            </a:r>
          </a:p>
          <a:p>
            <a:r>
              <a:rPr lang="en-US" sz="2400" b="1" dirty="0" smtClean="0"/>
              <a:t>EMC Chapter Meeting </a:t>
            </a:r>
            <a:r>
              <a:rPr lang="en-US" sz="2400" dirty="0" smtClean="0"/>
              <a:t>at EMV 2016 Düsseldorf in February 2016</a:t>
            </a:r>
          </a:p>
          <a:p>
            <a:endParaRPr lang="en-US" sz="2400" dirty="0" smtClean="0"/>
          </a:p>
          <a:p>
            <a:r>
              <a:rPr lang="en-US" sz="2400" b="1" dirty="0" smtClean="0"/>
              <a:t>Task </a:t>
            </a:r>
            <a:r>
              <a:rPr lang="en-US" sz="2400" b="1" dirty="0" smtClean="0"/>
              <a:t>Force </a:t>
            </a:r>
            <a:r>
              <a:rPr lang="en-US" sz="2400" dirty="0"/>
              <a:t>lead by Prof. Dickmann from HSU Hamburg established recommendations for an </a:t>
            </a:r>
            <a:r>
              <a:rPr lang="en-US" sz="2400" b="1" dirty="0"/>
              <a:t>EMC </a:t>
            </a:r>
            <a:r>
              <a:rPr lang="en-US" sz="2400" b="1" dirty="0" smtClean="0"/>
              <a:t>Core </a:t>
            </a:r>
            <a:r>
              <a:rPr lang="en-US" sz="2400" b="1" dirty="0"/>
              <a:t>C</a:t>
            </a:r>
            <a:r>
              <a:rPr lang="en-US" sz="2400" b="1" dirty="0" smtClean="0"/>
              <a:t>urriculum </a:t>
            </a:r>
            <a:r>
              <a:rPr lang="en-US" sz="2400" dirty="0"/>
              <a:t>with experts from </a:t>
            </a:r>
            <a:r>
              <a:rPr lang="en-US" sz="2400" b="1" dirty="0"/>
              <a:t>academia</a:t>
            </a:r>
            <a:r>
              <a:rPr lang="en-US" sz="2400" dirty="0"/>
              <a:t> and </a:t>
            </a:r>
            <a:r>
              <a:rPr lang="en-US" sz="2400" b="1" dirty="0"/>
              <a:t>industry</a:t>
            </a:r>
            <a:r>
              <a:rPr lang="en-US" sz="2400" dirty="0"/>
              <a:t> in the years 2011-2014. The recommendations give a selection of topics for curriculum content for a </a:t>
            </a:r>
            <a:r>
              <a:rPr lang="en-US" sz="2400" b="1" dirty="0" smtClean="0"/>
              <a:t>Broad </a:t>
            </a:r>
            <a:r>
              <a:rPr lang="en-US" sz="2400" b="1" dirty="0"/>
              <a:t>E</a:t>
            </a:r>
            <a:r>
              <a:rPr lang="en-US" sz="2400" b="1" dirty="0" smtClean="0"/>
              <a:t>ducation </a:t>
            </a:r>
            <a:r>
              <a:rPr lang="en-US" sz="2400" dirty="0"/>
              <a:t>in the field of electromagnetic compatibility and are constantly being updated.</a:t>
            </a:r>
          </a:p>
        </p:txBody>
      </p:sp>
    </p:spTree>
    <p:extLst>
      <p:ext uri="{BB962C8B-B14F-4D97-AF65-F5344CB8AC3E}">
        <p14:creationId xmlns:p14="http://schemas.microsoft.com/office/powerpoint/2010/main" val="19157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EMC Workshop </a:t>
            </a:r>
            <a:r>
              <a:rPr lang="en-US" dirty="0" smtClean="0"/>
              <a:t>at ICCE 2016 in Berlin on September 6, </a:t>
            </a:r>
            <a:r>
              <a:rPr lang="en-US" dirty="0" smtClean="0"/>
              <a:t>2016</a:t>
            </a:r>
          </a:p>
          <a:p>
            <a:endParaRPr lang="en-US" dirty="0" smtClean="0"/>
          </a:p>
          <a:p>
            <a:r>
              <a:rPr lang="en-US" b="1" dirty="0" smtClean="0"/>
              <a:t>EMC Boot Camp </a:t>
            </a:r>
            <a:r>
              <a:rPr lang="en-US" dirty="0" smtClean="0"/>
              <a:t>at Helmut-Schmidt-</a:t>
            </a:r>
            <a:r>
              <a:rPr lang="en-US" dirty="0"/>
              <a:t>U</a:t>
            </a:r>
            <a:r>
              <a:rPr lang="en-US" dirty="0" smtClean="0"/>
              <a:t>niversität / Universität der Bundeswehr on October 12-13, </a:t>
            </a:r>
            <a:r>
              <a:rPr lang="en-US" dirty="0" smtClean="0"/>
              <a:t>2016</a:t>
            </a:r>
          </a:p>
          <a:p>
            <a:endParaRPr lang="en-US" dirty="0" smtClean="0"/>
          </a:p>
          <a:p>
            <a:r>
              <a:rPr lang="en-US" b="1" dirty="0" err="1" smtClean="0"/>
              <a:t>Magdeburger</a:t>
            </a:r>
            <a:r>
              <a:rPr lang="en-US" b="1" dirty="0" smtClean="0"/>
              <a:t> EMV </a:t>
            </a:r>
            <a:r>
              <a:rPr lang="en-US" b="1" dirty="0" err="1" smtClean="0"/>
              <a:t>Industrieseminar</a:t>
            </a:r>
            <a:r>
              <a:rPr lang="en-US" b="1" dirty="0" smtClean="0"/>
              <a:t> </a:t>
            </a:r>
            <a:r>
              <a:rPr lang="en-US" dirty="0" smtClean="0"/>
              <a:t>on October 25, </a:t>
            </a:r>
            <a:r>
              <a:rPr lang="en-US" dirty="0" smtClean="0"/>
              <a:t>2016</a:t>
            </a:r>
          </a:p>
          <a:p>
            <a:endParaRPr lang="en-US" dirty="0" smtClean="0"/>
          </a:p>
          <a:p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Annual </a:t>
            </a:r>
            <a:r>
              <a:rPr lang="en-US" b="1" dirty="0" smtClean="0"/>
              <a:t>Member </a:t>
            </a:r>
            <a:r>
              <a:rPr lang="en-US" b="1" dirty="0"/>
              <a:t>M</a:t>
            </a:r>
            <a:r>
              <a:rPr lang="en-US" b="1" dirty="0" smtClean="0"/>
              <a:t>eeting </a:t>
            </a:r>
            <a:r>
              <a:rPr lang="en-US" dirty="0" smtClean="0"/>
              <a:t>in Nov 2016 at </a:t>
            </a:r>
            <a:r>
              <a:rPr lang="en-US" dirty="0" err="1" smtClean="0"/>
              <a:t>Technische</a:t>
            </a:r>
            <a:r>
              <a:rPr lang="en-US" dirty="0" smtClean="0"/>
              <a:t> Universität Dortmund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 Boot Camp Flyer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0046"/>
            <a:ext cx="8229600" cy="35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kt 4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63631"/>
              </p:ext>
            </p:extLst>
          </p:nvPr>
        </p:nvGraphicFramePr>
        <p:xfrm>
          <a:off x="3193047" y="3521241"/>
          <a:ext cx="1844174" cy="245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5" imgW="5143331" imgH="6858000" progId="AcroExch.Document.7">
                  <p:embed/>
                </p:oleObj>
              </mc:Choice>
              <mc:Fallback>
                <p:oleObj name="Acrobat Document" r:id="rId5" imgW="5143331" imgH="6858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3047" y="3521241"/>
                        <a:ext cx="1844174" cy="2458899"/>
                      </a:xfrm>
                      <a:prstGeom prst="rect">
                        <a:avLst/>
                      </a:prstGeom>
                      <a:ln w="158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6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Bildschirmpräsentation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Office Theme</vt:lpstr>
      <vt:lpstr>1_Office Theme</vt:lpstr>
      <vt:lpstr>2_Office Theme</vt:lpstr>
      <vt:lpstr>Custom Design</vt:lpstr>
      <vt:lpstr>Acrobat Document</vt:lpstr>
      <vt:lpstr>PowerPoint-Präsentation</vt:lpstr>
      <vt:lpstr>IEEE EMC GERMAN CHAPTER</vt:lpstr>
      <vt:lpstr>Germany in Pictures</vt:lpstr>
      <vt:lpstr>Executive Committee</vt:lpstr>
      <vt:lpstr>New Homepage</vt:lpstr>
      <vt:lpstr>Recent Activities</vt:lpstr>
      <vt:lpstr>Future Activities</vt:lpstr>
      <vt:lpstr>EMC Boot Camp Flyer</vt:lpstr>
    </vt:vector>
  </TitlesOfParts>
  <Company>ATG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Tröscher, Matthias</cp:lastModifiedBy>
  <cp:revision>25</cp:revision>
  <dcterms:created xsi:type="dcterms:W3CDTF">2015-07-29T21:35:17Z</dcterms:created>
  <dcterms:modified xsi:type="dcterms:W3CDTF">2016-07-19T09:46:47Z</dcterms:modified>
</cp:coreProperties>
</file>